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6" r:id="rId3"/>
    <p:sldId id="281" r:id="rId4"/>
    <p:sldId id="282" r:id="rId5"/>
    <p:sldId id="268" r:id="rId6"/>
    <p:sldId id="269" r:id="rId7"/>
    <p:sldId id="270" r:id="rId8"/>
    <p:sldId id="271" r:id="rId9"/>
    <p:sldId id="283" r:id="rId10"/>
    <p:sldId id="272" r:id="rId11"/>
    <p:sldId id="273" r:id="rId12"/>
    <p:sldId id="274" r:id="rId13"/>
    <p:sldId id="275" r:id="rId14"/>
    <p:sldId id="276" r:id="rId15"/>
    <p:sldId id="279" r:id="rId16"/>
    <p:sldId id="278" r:id="rId17"/>
    <p:sldId id="280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600"/>
    <a:srgbClr val="321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3BB2-1148-4CD7-96E0-29032330B558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82C8C-5590-4D72-BDFB-B49744BBC1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68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59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5D5512D3-9942-48B5-8FC3-AAA7CBC780A4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smtClean="0"/>
              <a:t>(click)</a:t>
            </a:r>
            <a:r>
              <a:rPr lang="en-GB" altLang="ja-JP" i="1" smtClean="0"/>
              <a:t> Usagi desu. Chiisai usagi desu. </a:t>
            </a:r>
          </a:p>
          <a:p>
            <a:pPr eaLnBrk="1" hangingPunct="1"/>
            <a:r>
              <a:rPr lang="en-GB" altLang="ja-JP" i="1" smtClean="0"/>
              <a:t>Usagi wa hanemasu.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うさぎです。ちいさい うさぎです。</a:t>
            </a:r>
          </a:p>
          <a:p>
            <a:pPr eaLnBrk="1" hangingPunct="1"/>
            <a:r>
              <a:rPr lang="ja-JP" altLang="en-US" smtClean="0"/>
              <a:t>うさぎは はねます。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en-GB" altLang="ja-JP" i="1" smtClean="0"/>
          </a:p>
          <a:p>
            <a:pPr eaLnBrk="1" hangingPunct="1"/>
            <a:r>
              <a:rPr lang="en-GB" altLang="ja-JP" i="1" smtClean="0"/>
              <a:t>Here is a rabbit, a small rabbit.</a:t>
            </a:r>
          </a:p>
          <a:p>
            <a:pPr eaLnBrk="1" hangingPunct="1"/>
            <a:r>
              <a:rPr lang="en-GB" altLang="ja-JP" i="1" smtClean="0"/>
              <a:t>The rabbit hops.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5B9D948-F760-4754-8E1F-299490EC247B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Inu desu. Shiroi inu desu. </a:t>
            </a:r>
          </a:p>
          <a:p>
            <a:pPr eaLnBrk="1" hangingPunct="1"/>
            <a:r>
              <a:rPr lang="en-GB" altLang="ja-JP" i="1" smtClean="0"/>
              <a:t>‘Wan, wan!’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Inu wa hashirimasu.</a:t>
            </a:r>
          </a:p>
          <a:p>
            <a:pPr eaLnBrk="1" hangingPunct="1"/>
            <a:r>
              <a:rPr lang="ja-JP" altLang="en-US" smtClean="0"/>
              <a:t>「はい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いぬです。 しろい いぬです。</a:t>
            </a:r>
          </a:p>
          <a:p>
            <a:pPr eaLnBrk="1" hangingPunct="1"/>
            <a:r>
              <a:rPr lang="ja-JP" altLang="en-US" smtClean="0"/>
              <a:t>「ワンワン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いぬは はしります。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dog, a white dog. </a:t>
            </a:r>
          </a:p>
          <a:p>
            <a:pPr eaLnBrk="1" hangingPunct="1"/>
            <a:r>
              <a:rPr lang="en-GB" altLang="ja-JP" i="1" smtClean="0"/>
              <a:t>‘Woof, woof!’</a:t>
            </a:r>
          </a:p>
          <a:p>
            <a:pPr eaLnBrk="1" hangingPunct="1"/>
            <a:r>
              <a:rPr lang="en-GB" altLang="ja-JP" i="1" smtClean="0"/>
              <a:t>The dog runs.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31E886D-EE4B-45A2-8E26-9E26C18152A5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Kamo desu. Chairoi kamo desu. </a:t>
            </a:r>
          </a:p>
          <a:p>
            <a:pPr eaLnBrk="1" hangingPunct="1"/>
            <a:r>
              <a:rPr lang="en-GB" altLang="ja-JP" i="1" smtClean="0"/>
              <a:t>‘Gaa, gaa!’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Kamo wa tobimasu.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「はい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かもです。ちゃいろい かもです。</a:t>
            </a:r>
          </a:p>
          <a:p>
            <a:pPr eaLnBrk="1" hangingPunct="1"/>
            <a:r>
              <a:rPr lang="ja-JP" altLang="en-US" smtClean="0"/>
              <a:t>「ガーガー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かもは とびます。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duck, a brown duck. </a:t>
            </a:r>
          </a:p>
          <a:p>
            <a:pPr eaLnBrk="1" hangingPunct="1"/>
            <a:r>
              <a:rPr lang="en-GB" altLang="ja-JP" i="1" smtClean="0"/>
              <a:t>‘Quack, quack!’</a:t>
            </a:r>
          </a:p>
          <a:p>
            <a:pPr eaLnBrk="1" hangingPunct="1"/>
            <a:r>
              <a:rPr lang="en-GB" altLang="ja-JP" i="1" smtClean="0"/>
              <a:t>The duck flies.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538173D-3C39-4DC5-8167-19DACE8F6080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Hai!’ </a:t>
            </a:r>
            <a:r>
              <a:rPr lang="en-GB" altLang="ja-JP" smtClean="0"/>
              <a:t>(click)</a:t>
            </a:r>
            <a:endParaRPr lang="en-GB" altLang="ja-JP" i="1" smtClean="0"/>
          </a:p>
          <a:p>
            <a:pPr eaLnBrk="1" hangingPunct="1"/>
            <a:r>
              <a:rPr lang="en-GB" altLang="ja-JP" i="1" smtClean="0"/>
              <a:t>Neko desu. Kuroi neko desu. </a:t>
            </a:r>
          </a:p>
          <a:p>
            <a:pPr eaLnBrk="1" hangingPunct="1"/>
            <a:r>
              <a:rPr lang="en-GB" altLang="ja-JP" i="1" smtClean="0"/>
              <a:t>‘Nyaa, nyaa’ </a:t>
            </a:r>
            <a:r>
              <a:rPr lang="en-GB" altLang="ja-JP" smtClean="0"/>
              <a:t>(click)</a:t>
            </a:r>
            <a:endParaRPr lang="en-GB" altLang="ja-JP" i="1" smtClean="0"/>
          </a:p>
          <a:p>
            <a:pPr eaLnBrk="1" hangingPunct="1"/>
            <a:r>
              <a:rPr lang="en-GB" altLang="ja-JP" i="1" smtClean="0"/>
              <a:t>Neko wa arukimasu.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ja-JP" altLang="en-US" smtClean="0"/>
              <a:t>「はい。」</a:t>
            </a:r>
          </a:p>
          <a:p>
            <a:pPr eaLnBrk="1" hangingPunct="1"/>
            <a:r>
              <a:rPr lang="ja-JP" altLang="en-US" smtClean="0"/>
              <a:t>ねこです。くろい ねこです。</a:t>
            </a:r>
          </a:p>
          <a:p>
            <a:pPr eaLnBrk="1" hangingPunct="1"/>
            <a:r>
              <a:rPr lang="ja-JP" altLang="en-US" smtClean="0"/>
              <a:t>「ニャーニャー。」</a:t>
            </a:r>
          </a:p>
          <a:p>
            <a:pPr eaLnBrk="1" hangingPunct="1"/>
            <a:r>
              <a:rPr lang="ja-JP" altLang="en-US" smtClean="0"/>
              <a:t>ねこは あるきます。</a:t>
            </a:r>
          </a:p>
          <a:p>
            <a:pPr eaLnBrk="1" hangingPunct="1"/>
            <a:endParaRPr lang="ja-JP" altLang="en-GB" i="1" smtClean="0"/>
          </a:p>
          <a:p>
            <a:pPr eaLnBrk="1" hangingPunct="1"/>
            <a:r>
              <a:rPr lang="ja-JP" altLang="en-GB" i="1" smtClean="0"/>
              <a:t>‘</a:t>
            </a:r>
            <a:r>
              <a:rPr lang="en-GB" altLang="ja-JP" i="1" smtClean="0"/>
              <a:t>Yes!’</a:t>
            </a:r>
          </a:p>
          <a:p>
            <a:pPr eaLnBrk="1" hangingPunct="1"/>
            <a:r>
              <a:rPr lang="en-GB" altLang="ja-JP" i="1" smtClean="0"/>
              <a:t>It’s a cat, a black cat. </a:t>
            </a:r>
          </a:p>
          <a:p>
            <a:pPr eaLnBrk="1" hangingPunct="1"/>
            <a:r>
              <a:rPr lang="en-GB" altLang="ja-JP" i="1" smtClean="0"/>
              <a:t>‘Meow, meow!’</a:t>
            </a:r>
          </a:p>
          <a:p>
            <a:pPr eaLnBrk="1" hangingPunct="1"/>
            <a:r>
              <a:rPr lang="en-GB" altLang="ja-JP" i="1" smtClean="0"/>
              <a:t>The cat walks.</a:t>
            </a:r>
            <a:endParaRPr lang="en-US" altLang="ja-JP" i="1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027924B-4601-4A6F-AA5C-58D6BFD1B477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ja-JP" i="1" smtClean="0"/>
              <a:t>Usagi wa hipparimasu. </a:t>
            </a:r>
            <a:r>
              <a:rPr lang="en-GB" altLang="ja-JP" smtClean="0"/>
              <a:t>(click)</a:t>
            </a:r>
          </a:p>
          <a:p>
            <a:pPr eaLnBrk="1" hangingPunct="1"/>
            <a:r>
              <a:rPr lang="en-GB" altLang="ja-JP" i="1" smtClean="0"/>
              <a:t>‘Ichi, ni, san!’ </a:t>
            </a:r>
          </a:p>
          <a:p>
            <a:pPr eaLnBrk="1" hangingPunct="1"/>
            <a:r>
              <a:rPr lang="en-GB" altLang="ja-JP" i="1" smtClean="0"/>
              <a:t>Demo, nukemasen.</a:t>
            </a:r>
          </a:p>
          <a:p>
            <a:pPr eaLnBrk="1" hangingPunct="1"/>
            <a:endParaRPr lang="en-GB" altLang="ja-JP" i="1" smtClean="0"/>
          </a:p>
          <a:p>
            <a:pPr eaLnBrk="1" hangingPunct="1"/>
            <a:r>
              <a:rPr lang="ja-JP" altLang="en-US" smtClean="0"/>
              <a:t>うさぎは ひっぱります。</a:t>
            </a:r>
          </a:p>
          <a:p>
            <a:pPr eaLnBrk="1" hangingPunct="1"/>
            <a:r>
              <a:rPr lang="ja-JP" altLang="en-US" smtClean="0"/>
              <a:t>「いち、に、さん</a:t>
            </a:r>
            <a:r>
              <a:rPr lang="en-US" altLang="ja-JP" smtClean="0"/>
              <a:t>!</a:t>
            </a:r>
            <a:r>
              <a:rPr lang="ja-JP" altLang="en-US" smtClean="0"/>
              <a:t>」</a:t>
            </a:r>
          </a:p>
          <a:p>
            <a:pPr eaLnBrk="1" hangingPunct="1"/>
            <a:r>
              <a:rPr lang="ja-JP" altLang="en-US" smtClean="0"/>
              <a:t>でも、ぬけません。</a:t>
            </a:r>
          </a:p>
          <a:p>
            <a:pPr eaLnBrk="1" hangingPunct="1"/>
            <a:endParaRPr lang="ja-JP" altLang="en-US" smtClean="0"/>
          </a:p>
          <a:p>
            <a:pPr eaLnBrk="1" hangingPunct="1"/>
            <a:r>
              <a:rPr lang="en-GB" altLang="ja-JP" i="1" smtClean="0"/>
              <a:t>The rabbit pulls (the leaf). </a:t>
            </a:r>
          </a:p>
          <a:p>
            <a:pPr eaLnBrk="1" hangingPunct="1"/>
            <a:r>
              <a:rPr lang="en-GB" altLang="ja-JP" i="1" smtClean="0"/>
              <a:t>‘One, two, three!’</a:t>
            </a:r>
          </a:p>
          <a:p>
            <a:pPr eaLnBrk="1" hangingPunct="1"/>
            <a:r>
              <a:rPr lang="en-GB" altLang="ja-JP" i="1" smtClean="0"/>
              <a:t>But, it doesn’t come out.</a:t>
            </a:r>
            <a:endParaRPr lang="en-US" altLang="ja-JP" smtClean="0"/>
          </a:p>
          <a:p>
            <a:pPr eaLnBrk="1" hangingPunct="1"/>
            <a:endParaRPr lang="en-US" altLang="ja-JP" smtClean="0"/>
          </a:p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027924B-4601-4A6F-AA5C-58D6BFD1B477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5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GB" altLang="ja-JP" dirty="0" smtClean="0"/>
              <a:t> n</a:t>
            </a:r>
            <a:r>
              <a:rPr lang="en-US" altLang="ja-JP" dirty="0" smtClean="0"/>
              <a:t>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82C8C-5590-4D72-BDFB-B49744BBC19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5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2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1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4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94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90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4BA6-C7EE-417C-B3DE-697D556D91EE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CEBC-E047-44F1-8451-B85D299D9F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6.png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notesSlide" Target="../notesSlides/notesSlide3.xml"/><Relationship Id="rId17" Type="http://schemas.openxmlformats.org/officeDocument/2006/relationships/image" Target="../media/image10.png"/><Relationship Id="rId2" Type="http://schemas.openxmlformats.org/officeDocument/2006/relationships/audio" Target="../media/media1.wav"/><Relationship Id="rId16" Type="http://schemas.openxmlformats.org/officeDocument/2006/relationships/image" Target="../media/image9.png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slideLayout" Target="../slideLayouts/slideLayout6.xml"/><Relationship Id="rId5" Type="http://schemas.microsoft.com/office/2007/relationships/media" Target="../media/media3.wav"/><Relationship Id="rId15" Type="http://schemas.openxmlformats.org/officeDocument/2006/relationships/image" Target="../media/image8.png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10.png"/><Relationship Id="rId3" Type="http://schemas.microsoft.com/office/2007/relationships/media" Target="../media/media7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9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openxmlformats.org/officeDocument/2006/relationships/image" Target="../media/image8.png"/><Relationship Id="rId5" Type="http://schemas.microsoft.com/office/2007/relationships/media" Target="../media/media8.wav"/><Relationship Id="rId10" Type="http://schemas.openxmlformats.org/officeDocument/2006/relationships/image" Target="../media/image7.png"/><Relationship Id="rId4" Type="http://schemas.openxmlformats.org/officeDocument/2006/relationships/audio" Target="../media/media7.wav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media" Target="../media/media11.wav"/><Relationship Id="rId7" Type="http://schemas.openxmlformats.org/officeDocument/2006/relationships/image" Target="../media/image16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1.wav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The Enormous Turnip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(action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words)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5, Section 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>
                <a:latin typeface="Cambria"/>
              </a:rPr>
              <a:t>大きい　かぶ　</a:t>
            </a:r>
            <a:r>
              <a:rPr lang="en-US" altLang="ja-JP" dirty="0" err="1" smtClean="0">
                <a:latin typeface="Cambria"/>
              </a:rPr>
              <a:t>Oo</a:t>
            </a:r>
            <a:r>
              <a:rPr kumimoji="1" lang="en-US" altLang="ja-JP" dirty="0" err="1" smtClean="0">
                <a:latin typeface="Cambria"/>
              </a:rPr>
              <a:t>kii</a:t>
            </a:r>
            <a:r>
              <a:rPr kumimoji="1" lang="en-US" altLang="ja-JP" dirty="0" smtClean="0">
                <a:latin typeface="Cambria"/>
              </a:rPr>
              <a:t> </a:t>
            </a:r>
            <a:r>
              <a:rPr kumimoji="1" lang="en-US" altLang="ja-JP" dirty="0" err="1" smtClean="0">
                <a:latin typeface="Cambria"/>
              </a:rPr>
              <a:t>kabu</a:t>
            </a:r>
            <a:r>
              <a:rPr kumimoji="1" lang="en-US" altLang="ja-JP" dirty="0" smtClean="0">
                <a:latin typeface="Cambria"/>
              </a:rPr>
              <a:t/>
            </a:r>
            <a:br>
              <a:rPr kumimoji="1" lang="en-US" altLang="ja-JP" dirty="0" smtClean="0">
                <a:latin typeface="Cambria"/>
              </a:rPr>
            </a:br>
            <a:r>
              <a:rPr lang="en-US" altLang="ja-JP" dirty="0" smtClean="0">
                <a:latin typeface="Cambria"/>
              </a:rPr>
              <a:t>(action words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" y="1638419"/>
            <a:ext cx="8032177" cy="44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99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2233613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203848" y="2996952"/>
            <a:ext cx="26228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Hanemasu</a:t>
            </a:r>
            <a:endParaRPr kumimoji="1" lang="ja-JP" altLang="en-US" sz="44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94248" y="30768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48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92593E-6 C 0.03906 -0.03726 0.0783 -0.07453 0.1 -0.05115 C 0.1217 -0.02777 0.11285 0.12593 0.13073 0.14028 C 0.14861 0.15464 0.1875 0.02478 0.20764 0.03427 C 0.22778 0.04376 0.23229 0.18033 0.25121 0.19677 C 0.27014 0.2132 0.30035 0.11598 0.3217 0.13334 C 0.34305 0.1507 0.35955 0.28612 0.37934 0.30093 C 0.39913 0.31575 0.4217 0.20371 0.44097 0.22223 C 0.46024 0.24075 0.47274 0.39769 0.49462 0.41204 C 0.51667 0.4264 0.54913 0.28982 0.57292 0.30788 C 0.5967 0.32593 0.61458 0.50487 0.63715 0.51968 C 0.65972 0.5345 0.68385 0.38542 0.70885 0.39677 C 0.73385 0.40811 0.7651 0.56343 0.78715 0.5882 C 0.80903 0.61297 0.825 0.57917 0.84097 0.54538 " pathEditMode="relative" ptsTypes="aaaaaaaaaaaaaA">
                                      <p:cBhvr>
                                        <p:cTn id="23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3059113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4437063"/>
            <a:ext cx="2690812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30203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Hashirimasu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754313" y="31521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78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16338"/>
            <a:ext cx="343535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429000"/>
            <a:ext cx="43989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23739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94248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3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7556E-17 L -0.85434 -0.51458 " pathEditMode="relative" ptsTypes="AA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292600"/>
            <a:ext cx="2505075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213" y="4437063"/>
            <a:ext cx="3779838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03848" y="2996952"/>
            <a:ext cx="26308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Arukimasu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94248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6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7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7" y="1844675"/>
            <a:ext cx="7596187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75856" y="883809"/>
            <a:ext cx="3095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Hipparimasu</a:t>
            </a:r>
            <a:endParaRPr kumimoji="1" lang="ja-JP" altLang="en-US" sz="44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28934" y="96372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05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20" y="136544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901" y="1365447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512" y="340699"/>
            <a:ext cx="134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hane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58311" y="1507431"/>
            <a:ext cx="2062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hashiri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16835" y="340015"/>
            <a:ext cx="10928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tobi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2360" y="4283605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 smtClean="0"/>
              <a:t>aruki</a:t>
            </a:r>
            <a:endParaRPr kumimoji="1" lang="ja-JP" altLang="en-US" sz="44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389" y="2636912"/>
            <a:ext cx="258048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0045" y="5157192"/>
            <a:ext cx="269577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1325746" y="344086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20477" y="4196341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45775" y="4281666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245918" y="340015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07829" y="1507430"/>
            <a:ext cx="180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masu</a:t>
            </a:r>
            <a:endParaRPr kumimoji="1" lang="ja-JP" altLang="en-US" sz="4400" dirty="0"/>
          </a:p>
        </p:txBody>
      </p:sp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79" y="5010027"/>
            <a:ext cx="3162049" cy="165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5518827" y="4209332"/>
            <a:ext cx="2062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hippari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8134530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59" y="1844675"/>
            <a:ext cx="7596187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75856" y="883809"/>
            <a:ext cx="3095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/>
              <a:t>Hipparimasu</a:t>
            </a:r>
            <a:endParaRPr kumimoji="1" lang="ja-JP" altLang="en-US" sz="4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430" y="1844675"/>
            <a:ext cx="7310896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48" y="1844675"/>
            <a:ext cx="7902575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47" y="1848073"/>
            <a:ext cx="7902575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12899"/>
            <a:ext cx="8519931" cy="47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484981" y="883809"/>
            <a:ext cx="17908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err="1" smtClean="0">
                <a:solidFill>
                  <a:srgbClr val="C00000"/>
                </a:solidFill>
              </a:rPr>
              <a:t>Isshoni</a:t>
            </a:r>
            <a:endParaRPr kumimoji="1" lang="ja-JP" altLang="en-US" sz="4400" dirty="0">
              <a:solidFill>
                <a:srgbClr val="C00000"/>
              </a:solidFill>
            </a:endParaRP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92247" y="96372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9094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>
                <a:latin typeface="Cambria"/>
              </a:rPr>
              <a:t>大きい　かぶ　</a:t>
            </a:r>
            <a:r>
              <a:rPr lang="en-US" altLang="ja-JP" dirty="0" err="1" smtClean="0">
                <a:latin typeface="Cambria"/>
              </a:rPr>
              <a:t>Oo</a:t>
            </a:r>
            <a:r>
              <a:rPr kumimoji="1" lang="en-US" altLang="ja-JP" dirty="0" err="1" smtClean="0">
                <a:latin typeface="Cambria"/>
              </a:rPr>
              <a:t>kii</a:t>
            </a:r>
            <a:r>
              <a:rPr kumimoji="1" lang="en-US" altLang="ja-JP" dirty="0" smtClean="0">
                <a:latin typeface="Cambria"/>
              </a:rPr>
              <a:t> </a:t>
            </a:r>
            <a:r>
              <a:rPr kumimoji="1" lang="en-US" altLang="ja-JP" dirty="0" err="1" smtClean="0">
                <a:latin typeface="Cambria"/>
              </a:rPr>
              <a:t>kabu</a:t>
            </a:r>
            <a:r>
              <a:rPr kumimoji="1" lang="en-US" altLang="ja-JP" dirty="0" smtClean="0">
                <a:latin typeface="Cambria"/>
              </a:rPr>
              <a:t/>
            </a:r>
            <a:br>
              <a:rPr kumimoji="1" lang="en-US" altLang="ja-JP" dirty="0" smtClean="0">
                <a:latin typeface="Cambria"/>
              </a:rPr>
            </a:br>
            <a:r>
              <a:rPr lang="en-US" altLang="ja-JP" dirty="0">
                <a:latin typeface="Cambria"/>
              </a:rPr>
              <a:t>(</a:t>
            </a:r>
            <a:r>
              <a:rPr kumimoji="1" lang="en-US" altLang="ja-JP" dirty="0" smtClean="0"/>
              <a:t>The Enormous Turnip)</a:t>
            </a:r>
            <a:endParaRPr kumimoji="1" lang="ja-JP" alt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" y="1638419"/>
            <a:ext cx="8032177" cy="44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9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3010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79" y="1725153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862" y="4997055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18" y="4797152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496408" y="772534"/>
            <a:ext cx="156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usagi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8184" y="3893559"/>
            <a:ext cx="1152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inu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28184" y="596007"/>
            <a:ext cx="1451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kamo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96408" y="3893559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neko</a:t>
            </a:r>
            <a:endParaRPr kumimoji="1" lang="ja-JP" altLang="en-US" sz="4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9792" y="-99392"/>
            <a:ext cx="3744416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228184" y="180443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131840" y="965032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679222" y="790043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059832" y="4095388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679222" y="39734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212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2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2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8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9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1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6" y="1930107"/>
            <a:ext cx="1721171" cy="138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13" y="1725153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96" y="4997055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97152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970326" y="772534"/>
            <a:ext cx="156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usagi</a:t>
            </a:r>
            <a:endParaRPr kumimoji="1" lang="ja-JP" altLang="en-US" sz="4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25418" y="3893559"/>
            <a:ext cx="1152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inu</a:t>
            </a:r>
            <a:endParaRPr kumimoji="1" lang="ja-JP" altLang="en-US" sz="4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25418" y="596007"/>
            <a:ext cx="1451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 err="1"/>
              <a:t>kamo</a:t>
            </a:r>
            <a:endParaRPr kumimoji="1" lang="ja-JP" altLang="en-US" sz="4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0326" y="3893559"/>
            <a:ext cx="1491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err="1"/>
              <a:t>neko</a:t>
            </a:r>
            <a:endParaRPr kumimoji="1" lang="ja-JP" altLang="en-US" sz="4400" dirty="0"/>
          </a:p>
        </p:txBody>
      </p:sp>
      <p:sp>
        <p:nvSpPr>
          <p:cNvPr id="2" name="角丸四角形吹き出し 1"/>
          <p:cNvSpPr/>
          <p:nvPr/>
        </p:nvSpPr>
        <p:spPr>
          <a:xfrm>
            <a:off x="4499992" y="5301208"/>
            <a:ext cx="1512168" cy="1335641"/>
          </a:xfrm>
          <a:prstGeom prst="wedgeRoundRectCallout">
            <a:avLst>
              <a:gd name="adj1" fmla="val 88011"/>
              <a:gd name="adj2" fmla="val -26500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wan </a:t>
            </a:r>
            <a:r>
              <a:rPr kumimoji="1" lang="en-US" altLang="ja-JP" sz="3600" dirty="0" err="1" smtClean="0"/>
              <a:t>wan</a:t>
            </a:r>
            <a:endParaRPr kumimoji="1" lang="ja-JP" altLang="en-US" sz="36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699792" y="4329234"/>
            <a:ext cx="1512168" cy="1335641"/>
          </a:xfrm>
          <a:prstGeom prst="wedgeRoundRectCallout">
            <a:avLst>
              <a:gd name="adj1" fmla="val -74500"/>
              <a:gd name="adj2" fmla="val 19711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/>
              <a:t>nyaa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err="1" smtClean="0"/>
              <a:t>nyaa</a:t>
            </a:r>
            <a:endParaRPr kumimoji="1" lang="ja-JP" altLang="en-US" sz="3600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4211960" y="1701218"/>
            <a:ext cx="1512168" cy="1335641"/>
          </a:xfrm>
          <a:prstGeom prst="wedgeRoundRectCallout">
            <a:avLst>
              <a:gd name="adj1" fmla="val 87256"/>
              <a:gd name="adj2" fmla="val 31692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/>
              <a:t>g</a:t>
            </a:r>
            <a:r>
              <a:rPr lang="en-US" altLang="ja-JP" sz="3600" dirty="0" err="1" smtClean="0"/>
              <a:t>aa</a:t>
            </a:r>
            <a:r>
              <a:rPr kumimoji="1" lang="en-US" altLang="ja-JP" sz="3600" dirty="0" smtClean="0"/>
              <a:t> </a:t>
            </a:r>
            <a:r>
              <a:rPr kumimoji="1" lang="en-US" altLang="ja-JP" sz="3600" dirty="0" err="1" smtClean="0"/>
              <a:t>gaa</a:t>
            </a:r>
            <a:endParaRPr kumimoji="1" lang="ja-JP" altLang="en-US" sz="3600" dirty="0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2325889" y="188640"/>
            <a:ext cx="4550367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noProof="0" dirty="0" smtClean="0">
                <a:latin typeface="+mj-lt"/>
                <a:ea typeface="+mj-ea"/>
                <a:cs typeface="+mj-cs"/>
              </a:rPr>
              <a:t>What sounds do they make</a:t>
            </a: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71656" y="2216893"/>
            <a:ext cx="609600" cy="609600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12726" y="4824677"/>
            <a:ext cx="609600" cy="609600"/>
          </a:xfrm>
          <a:prstGeom prst="rect">
            <a:avLst/>
          </a:prstGeom>
        </p:spPr>
      </p:pic>
      <p:pic>
        <p:nvPicPr>
          <p:cNvPr id="1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316416" y="59690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032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45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08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58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2" grpId="0" animBg="1"/>
      <p:bldP spid="11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86488" y="1268760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2877601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1602364" y="470292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560687" y="4702928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255301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40982" y="1457176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10014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40982" y="49254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51693" y="49254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5597199" y="1268760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51693" y="1457176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6079906" y="2911732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34400" y="310014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389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2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583364" y="2872508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137" y="2824090"/>
            <a:ext cx="2073477" cy="139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427984" y="2942507"/>
            <a:ext cx="1584176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/>
              <a:t>inu</a:t>
            </a:r>
            <a:endParaRPr kumimoji="1" lang="ja-JP" altLang="en-US" sz="5400" dirty="0"/>
          </a:p>
        </p:txBody>
      </p:sp>
      <p:sp>
        <p:nvSpPr>
          <p:cNvPr id="5" name="テキスト ボックス 4"/>
          <p:cNvSpPr txBox="1"/>
          <p:nvPr/>
        </p:nvSpPr>
        <p:spPr>
          <a:xfrm flipH="1">
            <a:off x="3310769" y="3080161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 smtClean="0"/>
              <a:t>+</a:t>
            </a:r>
            <a:endParaRPr kumimoji="1" lang="ja-JP" altLang="en-US" sz="5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552711" y="1355582"/>
            <a:ext cx="2437794" cy="116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white</a:t>
            </a:r>
            <a:endParaRPr kumimoji="1" lang="ja-JP" altLang="en-US" sz="5400" dirty="0"/>
          </a:p>
        </p:txBody>
      </p:sp>
      <p:sp>
        <p:nvSpPr>
          <p:cNvPr id="24" name="正方形/長方形 23"/>
          <p:cNvSpPr/>
          <p:nvPr/>
        </p:nvSpPr>
        <p:spPr>
          <a:xfrm>
            <a:off x="4001175" y="1412776"/>
            <a:ext cx="2437794" cy="116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dog</a:t>
            </a:r>
            <a:endParaRPr kumimoji="1" lang="ja-JP" altLang="en-US" sz="5400" dirty="0"/>
          </a:p>
        </p:txBody>
      </p:sp>
      <p:sp>
        <p:nvSpPr>
          <p:cNvPr id="26" name="Oval 45"/>
          <p:cNvSpPr>
            <a:spLocks noChangeArrowheads="1"/>
          </p:cNvSpPr>
          <p:nvPr/>
        </p:nvSpPr>
        <p:spPr bwMode="auto">
          <a:xfrm>
            <a:off x="585272" y="2872368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0312" y="44371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032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5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7" grpId="0" animBg="1"/>
      <p:bldP spid="3" grpId="0" animBg="1"/>
      <p:bldP spid="5" grpId="0"/>
      <p:bldP spid="5" grpId="1"/>
      <p:bldP spid="23" grpId="0" animBg="1"/>
      <p:bldP spid="24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539552" y="897696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kuro</a:t>
            </a:r>
            <a:endParaRPr kumimoji="0" lang="ja-JP" altLang="en-US" sz="5400" dirty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2087" y="692696"/>
            <a:ext cx="1930353" cy="171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4427984" y="967694"/>
            <a:ext cx="1584176" cy="11601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>
                <a:solidFill>
                  <a:schemeClr val="bg1"/>
                </a:solidFill>
              </a:rPr>
              <a:t>neko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flipH="1">
            <a:off x="3310769" y="108611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 smtClean="0"/>
              <a:t>+</a:t>
            </a:r>
            <a:endParaRPr kumimoji="1" lang="ja-JP" altLang="en-US" sz="5400" dirty="0"/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539328" y="904702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kuro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087" y="2852936"/>
            <a:ext cx="192878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4427984" y="3172954"/>
            <a:ext cx="1584176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neko</a:t>
            </a:r>
            <a:endParaRPr kumimoji="1" lang="ja-JP" altLang="en-US" sz="5400" dirty="0"/>
          </a:p>
        </p:txBody>
      </p:sp>
      <p:sp>
        <p:nvSpPr>
          <p:cNvPr id="27" name="Oval 45"/>
          <p:cNvSpPr>
            <a:spLocks noChangeArrowheads="1"/>
          </p:cNvSpPr>
          <p:nvPr/>
        </p:nvSpPr>
        <p:spPr bwMode="auto">
          <a:xfrm>
            <a:off x="539328" y="3102955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9305" y="4653136"/>
            <a:ext cx="2054349" cy="203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正方形/長方形 27"/>
          <p:cNvSpPr/>
          <p:nvPr/>
        </p:nvSpPr>
        <p:spPr>
          <a:xfrm>
            <a:off x="4405348" y="5151165"/>
            <a:ext cx="1584176" cy="11601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neko</a:t>
            </a:r>
            <a:endParaRPr kumimoji="1" lang="ja-JP" altLang="en-US" sz="5400" dirty="0"/>
          </a:p>
        </p:txBody>
      </p:sp>
      <p:sp>
        <p:nvSpPr>
          <p:cNvPr id="30" name="Oval 45"/>
          <p:cNvSpPr>
            <a:spLocks noChangeArrowheads="1"/>
          </p:cNvSpPr>
          <p:nvPr/>
        </p:nvSpPr>
        <p:spPr bwMode="auto">
          <a:xfrm>
            <a:off x="516692" y="5081166"/>
            <a:ext cx="2376488" cy="13001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8995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/>
      <p:bldP spid="12" grpId="0" animBg="1"/>
      <p:bldP spid="25" grpId="0" animBg="1"/>
      <p:bldP spid="27" grpId="0" animBg="1"/>
      <p:bldP spid="28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4427984" y="967694"/>
            <a:ext cx="1872208" cy="11601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err="1" smtClean="0">
                <a:solidFill>
                  <a:schemeClr val="tx1"/>
                </a:solidFill>
              </a:rPr>
              <a:t>neko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  <p:sp>
        <p:nvSpPr>
          <p:cNvPr id="12" name="Oval 45"/>
          <p:cNvSpPr>
            <a:spLocks noChangeArrowheads="1"/>
          </p:cNvSpPr>
          <p:nvPr/>
        </p:nvSpPr>
        <p:spPr bwMode="auto">
          <a:xfrm>
            <a:off x="1582935" y="967694"/>
            <a:ext cx="2376488" cy="13001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ea typeface="ＭＳ Ｐゴシック" pitchFamily="50" charset="-128"/>
              </a:rPr>
              <a:t>aka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427984" y="3172954"/>
            <a:ext cx="1872208" cy="116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5400" dirty="0" err="1" smtClean="0"/>
              <a:t>usagi</a:t>
            </a:r>
            <a:endParaRPr kumimoji="1" lang="ja-JP" altLang="en-US" sz="5400" dirty="0"/>
          </a:p>
        </p:txBody>
      </p:sp>
      <p:sp>
        <p:nvSpPr>
          <p:cNvPr id="27" name="Oval 45"/>
          <p:cNvSpPr>
            <a:spLocks noChangeArrowheads="1"/>
          </p:cNvSpPr>
          <p:nvPr/>
        </p:nvSpPr>
        <p:spPr bwMode="auto">
          <a:xfrm>
            <a:off x="1582935" y="3102955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r>
              <a:rPr kumimoji="0" lang="en-US" altLang="ja-JP" sz="5400" dirty="0" err="1" smtClean="0">
                <a:solidFill>
                  <a:srgbClr val="FF0000"/>
                </a:solidFill>
                <a:ea typeface="ＭＳ Ｐゴシック" pitchFamily="50" charset="-128"/>
              </a:rPr>
              <a:t>i</a:t>
            </a:r>
            <a:endParaRPr kumimoji="0" lang="ja-JP" altLang="en-US" sz="54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405348" y="5151165"/>
            <a:ext cx="1894844" cy="1160164"/>
          </a:xfrm>
          <a:prstGeom prst="rect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kamo</a:t>
            </a:r>
            <a:endParaRPr kumimoji="0" lang="ja-JP" altLang="en-US" sz="5400" dirty="0">
              <a:solidFill>
                <a:schemeClr val="bg1"/>
              </a:solidFill>
              <a:latin typeface="Arial" charset="0"/>
              <a:ea typeface="ＭＳ Ｐゴシック" pitchFamily="50" charset="-128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71129" y="2950872"/>
            <a:ext cx="1790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54" y="614326"/>
            <a:ext cx="1857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523" y="4788247"/>
            <a:ext cx="2307593" cy="15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51"/>
          <p:cNvSpPr>
            <a:spLocks noChangeArrowheads="1"/>
          </p:cNvSpPr>
          <p:nvPr/>
        </p:nvSpPr>
        <p:spPr bwMode="auto">
          <a:xfrm>
            <a:off x="1546423" y="5044871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chairoi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81810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2" grpId="0" animBg="1"/>
      <p:bldP spid="25" grpId="0" animBg="1"/>
      <p:bldP spid="27" grpId="0" animBg="1"/>
      <p:bldP spid="28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Nan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</a:t>
            </a:r>
            <a:r>
              <a:rPr kumimoji="1" lang="en-US" altLang="ja-JP" dirty="0" smtClean="0"/>
              <a:t>?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240352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044528" y="2708920"/>
            <a:ext cx="1738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err="1"/>
              <a:t>K</a:t>
            </a:r>
            <a:r>
              <a:rPr kumimoji="1" lang="en-US" altLang="ja-JP" sz="6000" dirty="0" err="1" smtClean="0"/>
              <a:t>abu</a:t>
            </a:r>
            <a:endParaRPr kumimoji="1" lang="ja-JP" altLang="en-US" sz="6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38644" y="2708920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err="1">
                <a:solidFill>
                  <a:schemeClr val="accent1"/>
                </a:solidFill>
              </a:rPr>
              <a:t>des</a:t>
            </a:r>
            <a:r>
              <a:rPr kumimoji="1" lang="en-US" altLang="ja-JP" sz="6000" dirty="0" err="1" smtClean="0">
                <a:solidFill>
                  <a:schemeClr val="accent1"/>
                </a:solidFill>
              </a:rPr>
              <a:t>u</a:t>
            </a:r>
            <a:endParaRPr kumimoji="1" lang="ja-JP" altLang="en-US" sz="6000" dirty="0">
              <a:solidFill>
                <a:schemeClr val="accent1"/>
              </a:solidFill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23" y="4221088"/>
            <a:ext cx="836827" cy="15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11255" y="5805264"/>
            <a:ext cx="1832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oo</a:t>
            </a:r>
            <a:r>
              <a:rPr kumimoji="1" lang="en-US" altLang="ja-JP" sz="6000" dirty="0" err="1" smtClean="0">
                <a:latin typeface="Cambria"/>
              </a:rPr>
              <a:t>kii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28227" y="5810180"/>
            <a:ext cx="2294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latin typeface="Cambria"/>
              </a:rPr>
              <a:t>chiisa</a:t>
            </a:r>
            <a:r>
              <a:rPr kumimoji="1" lang="en-US" altLang="ja-JP" sz="6000" dirty="0" err="1" smtClean="0">
                <a:latin typeface="Cambria"/>
              </a:rPr>
              <a:t>i</a:t>
            </a:r>
            <a:endParaRPr kumimoji="1" lang="ja-JP" altLang="en-US" sz="6000" dirty="0"/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1520" y="6013211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477859" y="60082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7003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  <p:bldP spid="8" grpId="0"/>
      <p:bldP spid="3" grpId="0"/>
      <p:bldP spid="10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429</Words>
  <Application>Microsoft Office PowerPoint</Application>
  <PresentationFormat>画面に合わせる (4:3)</PresentationFormat>
  <Paragraphs>146</Paragraphs>
  <Slides>17</Slides>
  <Notes>17</Notes>
  <HiddenSlides>0</HiddenSlides>
  <MMClips>17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​​テーマ</vt:lpstr>
      <vt:lpstr>The Enormous Turnip (action words)</vt:lpstr>
      <vt:lpstr>大きい　かぶ　Ookii kabu (The Enormous Turnip)</vt:lpstr>
      <vt:lpstr>Nan desu ka?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Nan desu ka? </vt:lpstr>
      <vt:lpstr>大きい　かぶ　Ookii kabu (action words)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Tomodachi (friends)</dc:title>
  <dc:creator>Seiji Fukushima</dc:creator>
  <cp:lastModifiedBy>Seiji Fukushima</cp:lastModifiedBy>
  <cp:revision>37</cp:revision>
  <dcterms:created xsi:type="dcterms:W3CDTF">2014-06-04T09:23:46Z</dcterms:created>
  <dcterms:modified xsi:type="dcterms:W3CDTF">2014-07-31T14:00:35Z</dcterms:modified>
</cp:coreProperties>
</file>